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080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7724" y="1073587"/>
            <a:ext cx="7468553" cy="3886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2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Summary Writer Tool: A Comprehensive Overview</a:t>
            </a:r>
            <a:endParaRPr lang="en-US" sz="6120" dirty="0"/>
          </a:p>
        </p:txBody>
      </p:sp>
      <p:sp>
        <p:nvSpPr>
          <p:cNvPr id="6" name="Text 3"/>
          <p:cNvSpPr/>
          <p:nvPr/>
        </p:nvSpPr>
        <p:spPr>
          <a:xfrm>
            <a:off x="837724" y="5318760"/>
            <a:ext cx="7468553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the world of the Summary Writer Tool! This innovative tool uses cutting-edge natural language processing technology to create concise and informative summaries of lengthy texts.</a:t>
            </a:r>
            <a:endParaRPr lang="en-US" sz="1885" dirty="0"/>
          </a:p>
        </p:txBody>
      </p:sp>
      <p:sp>
        <p:nvSpPr>
          <p:cNvPr id="8" name="Text 5"/>
          <p:cNvSpPr/>
          <p:nvPr/>
        </p:nvSpPr>
        <p:spPr>
          <a:xfrm>
            <a:off x="975122" y="6897529"/>
            <a:ext cx="108109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bs</a:t>
            </a:r>
            <a:endParaRPr lang="en-US" sz="768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4426" y="2977753"/>
            <a:ext cx="7468553" cy="1408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544"/>
              </a:lnSpc>
              <a:buNone/>
            </a:pPr>
            <a:r>
              <a:rPr lang="en-US" sz="4435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</a:t>
            </a:r>
            <a:endParaRPr lang="en-US" sz="4435" dirty="0"/>
          </a:p>
        </p:txBody>
      </p:sp>
      <p:sp>
        <p:nvSpPr>
          <p:cNvPr id="6" name="Text 3"/>
          <p:cNvSpPr/>
          <p:nvPr/>
        </p:nvSpPr>
        <p:spPr>
          <a:xfrm>
            <a:off x="6324124" y="4040743"/>
            <a:ext cx="7468553" cy="1915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Summary Writer Tool is a transformative technology that empowers users to effectively manage and understand information in our fast-paced world. We invite you to explore this innovative solution and experience the benefits it offers. Join us in shaping the future of information access and knowledge management!</a:t>
            </a:r>
            <a:endParaRPr lang="en-US" sz="188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F55BEB00-FD12-9A02-4493-04B368157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6304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1262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7724" y="1595080"/>
            <a:ext cx="7468553" cy="1408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Introduction to the Summary Writer Tool</a:t>
            </a:r>
            <a:endParaRPr lang="en-US" sz="4435" dirty="0"/>
          </a:p>
        </p:txBody>
      </p:sp>
      <p:sp>
        <p:nvSpPr>
          <p:cNvPr id="6" name="Shape 3"/>
          <p:cNvSpPr/>
          <p:nvPr/>
        </p:nvSpPr>
        <p:spPr>
          <a:xfrm>
            <a:off x="837724" y="3362087"/>
            <a:ext cx="3614618" cy="3272314"/>
          </a:xfrm>
          <a:prstGeom prst="roundRect">
            <a:avLst>
              <a:gd name="adj" fmla="val 1317"/>
            </a:avLst>
          </a:prstGeom>
          <a:solidFill>
            <a:srgbClr val="F3E7D4"/>
          </a:solidFill>
          <a:ln/>
        </p:spPr>
      </p:sp>
      <p:sp>
        <p:nvSpPr>
          <p:cNvPr id="7" name="Text 4"/>
          <p:cNvSpPr/>
          <p:nvPr/>
        </p:nvSpPr>
        <p:spPr>
          <a:xfrm>
            <a:off x="1077039" y="3601403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Purpose</a:t>
            </a:r>
            <a:endParaRPr lang="en-US" sz="2218" dirty="0"/>
          </a:p>
        </p:txBody>
      </p:sp>
      <p:sp>
        <p:nvSpPr>
          <p:cNvPr id="8" name="Text 5"/>
          <p:cNvSpPr/>
          <p:nvPr/>
        </p:nvSpPr>
        <p:spPr>
          <a:xfrm>
            <a:off x="1077039" y="4096941"/>
            <a:ext cx="3135987" cy="22981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Summary Writer Tool is designed to efficiently extract the key information from long articles, reports, documents, and other text-based content, saving users time and effort.</a:t>
            </a:r>
            <a:endParaRPr lang="en-US" sz="1885" dirty="0"/>
          </a:p>
        </p:txBody>
      </p:sp>
      <p:sp>
        <p:nvSpPr>
          <p:cNvPr id="9" name="Shape 6"/>
          <p:cNvSpPr/>
          <p:nvPr/>
        </p:nvSpPr>
        <p:spPr>
          <a:xfrm>
            <a:off x="4691658" y="3362087"/>
            <a:ext cx="3614618" cy="3272314"/>
          </a:xfrm>
          <a:prstGeom prst="roundRect">
            <a:avLst>
              <a:gd name="adj" fmla="val 1317"/>
            </a:avLst>
          </a:prstGeom>
          <a:solidFill>
            <a:srgbClr val="F3E7D4"/>
          </a:solidFill>
          <a:ln/>
        </p:spPr>
      </p:sp>
      <p:sp>
        <p:nvSpPr>
          <p:cNvPr id="10" name="Text 7"/>
          <p:cNvSpPr/>
          <p:nvPr/>
        </p:nvSpPr>
        <p:spPr>
          <a:xfrm>
            <a:off x="4930973" y="3601403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Functionality</a:t>
            </a:r>
            <a:endParaRPr lang="en-US" sz="2218" dirty="0"/>
          </a:p>
        </p:txBody>
      </p:sp>
      <p:sp>
        <p:nvSpPr>
          <p:cNvPr id="11" name="Text 8"/>
          <p:cNvSpPr/>
          <p:nvPr/>
        </p:nvSpPr>
        <p:spPr>
          <a:xfrm>
            <a:off x="4930973" y="4096941"/>
            <a:ext cx="3135987" cy="22981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It utilizes advanced algorithms to analyze the text, identify the most important points, and generate a concise summary that captures the essence of the original text.</a:t>
            </a:r>
            <a:endParaRPr lang="en-US" sz="188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3523" y="626388"/>
            <a:ext cx="7549753" cy="13396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275"/>
              </a:lnSpc>
              <a:buNone/>
            </a:pPr>
            <a:r>
              <a:rPr lang="en-US" sz="422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Features and Functionality</a:t>
            </a:r>
            <a:endParaRPr lang="en-US" sz="4220" dirty="0"/>
          </a:p>
        </p:txBody>
      </p:sp>
      <p:sp>
        <p:nvSpPr>
          <p:cNvPr id="6" name="Shape 3"/>
          <p:cNvSpPr/>
          <p:nvPr/>
        </p:nvSpPr>
        <p:spPr>
          <a:xfrm>
            <a:off x="6283523" y="2563892"/>
            <a:ext cx="512445" cy="512445"/>
          </a:xfrm>
          <a:prstGeom prst="roundRect">
            <a:avLst>
              <a:gd name="adj" fmla="val 8001"/>
            </a:avLst>
          </a:prstGeom>
          <a:solidFill>
            <a:srgbClr val="F3E7D4"/>
          </a:solidFill>
          <a:ln/>
        </p:spPr>
      </p:sp>
      <p:sp>
        <p:nvSpPr>
          <p:cNvPr id="7" name="Text 4"/>
          <p:cNvSpPr/>
          <p:nvPr/>
        </p:nvSpPr>
        <p:spPr>
          <a:xfrm>
            <a:off x="6481167" y="2659261"/>
            <a:ext cx="117038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2"/>
              </a:lnSpc>
              <a:buNone/>
            </a:pPr>
            <a:r>
              <a:rPr lang="en-US" sz="2532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532" dirty="0"/>
          </a:p>
        </p:txBody>
      </p:sp>
      <p:sp>
        <p:nvSpPr>
          <p:cNvPr id="8" name="Text 5"/>
          <p:cNvSpPr/>
          <p:nvPr/>
        </p:nvSpPr>
        <p:spPr>
          <a:xfrm>
            <a:off x="7023735" y="2563892"/>
            <a:ext cx="2679740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38"/>
              </a:lnSpc>
              <a:buNone/>
            </a:pPr>
            <a:r>
              <a:rPr lang="en-US" sz="211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Text Input</a:t>
            </a:r>
            <a:endParaRPr lang="en-US" sz="2110" dirty="0"/>
          </a:p>
        </p:txBody>
      </p:sp>
      <p:sp>
        <p:nvSpPr>
          <p:cNvPr id="9" name="Text 6"/>
          <p:cNvSpPr/>
          <p:nvPr/>
        </p:nvSpPr>
        <p:spPr>
          <a:xfrm>
            <a:off x="7023735" y="3035379"/>
            <a:ext cx="2920841" cy="14573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70"/>
              </a:lnSpc>
              <a:buNone/>
            </a:pPr>
            <a:r>
              <a:rPr lang="en-US" sz="1794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tool accepts text from various sources, including websites, documents, and even audio recordings.</a:t>
            </a:r>
            <a:endParaRPr lang="en-US" sz="1794" dirty="0"/>
          </a:p>
        </p:txBody>
      </p:sp>
      <p:sp>
        <p:nvSpPr>
          <p:cNvPr id="10" name="Shape 7"/>
          <p:cNvSpPr/>
          <p:nvPr/>
        </p:nvSpPr>
        <p:spPr>
          <a:xfrm>
            <a:off x="10172343" y="2563892"/>
            <a:ext cx="512445" cy="512445"/>
          </a:xfrm>
          <a:prstGeom prst="roundRect">
            <a:avLst>
              <a:gd name="adj" fmla="val 8001"/>
            </a:avLst>
          </a:prstGeom>
          <a:solidFill>
            <a:srgbClr val="F3E7D4"/>
          </a:solidFill>
          <a:ln/>
        </p:spPr>
      </p:sp>
      <p:sp>
        <p:nvSpPr>
          <p:cNvPr id="11" name="Text 8"/>
          <p:cNvSpPr/>
          <p:nvPr/>
        </p:nvSpPr>
        <p:spPr>
          <a:xfrm>
            <a:off x="10342245" y="2659261"/>
            <a:ext cx="172641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2"/>
              </a:lnSpc>
              <a:buNone/>
            </a:pPr>
            <a:r>
              <a:rPr lang="en-US" sz="2532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532" dirty="0"/>
          </a:p>
        </p:txBody>
      </p:sp>
      <p:sp>
        <p:nvSpPr>
          <p:cNvPr id="12" name="Text 9"/>
          <p:cNvSpPr/>
          <p:nvPr/>
        </p:nvSpPr>
        <p:spPr>
          <a:xfrm>
            <a:off x="10912554" y="2563892"/>
            <a:ext cx="2920841" cy="669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38"/>
              </a:lnSpc>
              <a:buNone/>
            </a:pPr>
            <a:r>
              <a:rPr lang="en-US" sz="211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Summarization Options</a:t>
            </a:r>
            <a:endParaRPr lang="en-US" sz="2110" dirty="0"/>
          </a:p>
        </p:txBody>
      </p:sp>
      <p:sp>
        <p:nvSpPr>
          <p:cNvPr id="13" name="Text 10"/>
          <p:cNvSpPr/>
          <p:nvPr/>
        </p:nvSpPr>
        <p:spPr>
          <a:xfrm>
            <a:off x="10912554" y="3370302"/>
            <a:ext cx="2920841" cy="14573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70"/>
              </a:lnSpc>
              <a:buNone/>
            </a:pPr>
            <a:r>
              <a:rPr lang="en-US" sz="1794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customize the length of the summary, the level of detail, and the style of writing.</a:t>
            </a:r>
            <a:endParaRPr lang="en-US" sz="1794" dirty="0"/>
          </a:p>
        </p:txBody>
      </p:sp>
      <p:sp>
        <p:nvSpPr>
          <p:cNvPr id="14" name="Shape 11"/>
          <p:cNvSpPr/>
          <p:nvPr/>
        </p:nvSpPr>
        <p:spPr>
          <a:xfrm>
            <a:off x="6283523" y="5311616"/>
            <a:ext cx="512445" cy="512445"/>
          </a:xfrm>
          <a:prstGeom prst="roundRect">
            <a:avLst>
              <a:gd name="adj" fmla="val 8001"/>
            </a:avLst>
          </a:prstGeom>
          <a:solidFill>
            <a:srgbClr val="F3E7D4"/>
          </a:solidFill>
          <a:ln/>
        </p:spPr>
      </p:sp>
      <p:sp>
        <p:nvSpPr>
          <p:cNvPr id="15" name="Text 12"/>
          <p:cNvSpPr/>
          <p:nvPr/>
        </p:nvSpPr>
        <p:spPr>
          <a:xfrm>
            <a:off x="6450211" y="5406985"/>
            <a:ext cx="179070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2"/>
              </a:lnSpc>
              <a:buNone/>
            </a:pPr>
            <a:r>
              <a:rPr lang="en-US" sz="2532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532" dirty="0"/>
          </a:p>
        </p:txBody>
      </p:sp>
      <p:sp>
        <p:nvSpPr>
          <p:cNvPr id="16" name="Text 13"/>
          <p:cNvSpPr/>
          <p:nvPr/>
        </p:nvSpPr>
        <p:spPr>
          <a:xfrm>
            <a:off x="7023735" y="5311616"/>
            <a:ext cx="2679740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38"/>
              </a:lnSpc>
              <a:buNone/>
            </a:pPr>
            <a:r>
              <a:rPr lang="en-US" sz="211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Output Formats</a:t>
            </a:r>
            <a:endParaRPr lang="en-US" sz="2110" dirty="0"/>
          </a:p>
        </p:txBody>
      </p:sp>
      <p:sp>
        <p:nvSpPr>
          <p:cNvPr id="17" name="Text 14"/>
          <p:cNvSpPr/>
          <p:nvPr/>
        </p:nvSpPr>
        <p:spPr>
          <a:xfrm>
            <a:off x="7023735" y="5783104"/>
            <a:ext cx="2920841" cy="18216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70"/>
              </a:lnSpc>
              <a:buNone/>
            </a:pPr>
            <a:r>
              <a:rPr lang="en-US" sz="1794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summary can be generated in various formats, such as plain text, HTML, or even as a downloadable document.</a:t>
            </a:r>
            <a:endParaRPr lang="en-US" sz="1794" dirty="0"/>
          </a:p>
        </p:txBody>
      </p:sp>
      <p:sp>
        <p:nvSpPr>
          <p:cNvPr id="18" name="Shape 15"/>
          <p:cNvSpPr/>
          <p:nvPr/>
        </p:nvSpPr>
        <p:spPr>
          <a:xfrm>
            <a:off x="10172343" y="5311616"/>
            <a:ext cx="512445" cy="512445"/>
          </a:xfrm>
          <a:prstGeom prst="roundRect">
            <a:avLst>
              <a:gd name="adj" fmla="val 8001"/>
            </a:avLst>
          </a:prstGeom>
          <a:solidFill>
            <a:srgbClr val="F3E7D4"/>
          </a:solidFill>
          <a:ln/>
        </p:spPr>
      </p:sp>
      <p:sp>
        <p:nvSpPr>
          <p:cNvPr id="19" name="Text 16"/>
          <p:cNvSpPr/>
          <p:nvPr/>
        </p:nvSpPr>
        <p:spPr>
          <a:xfrm>
            <a:off x="10341412" y="5406985"/>
            <a:ext cx="174308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2"/>
              </a:lnSpc>
              <a:buNone/>
            </a:pPr>
            <a:r>
              <a:rPr lang="en-US" sz="2532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532" dirty="0"/>
          </a:p>
        </p:txBody>
      </p:sp>
      <p:sp>
        <p:nvSpPr>
          <p:cNvPr id="20" name="Text 17"/>
          <p:cNvSpPr/>
          <p:nvPr/>
        </p:nvSpPr>
        <p:spPr>
          <a:xfrm>
            <a:off x="10912554" y="5311616"/>
            <a:ext cx="2919532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38"/>
              </a:lnSpc>
              <a:buNone/>
            </a:pPr>
            <a:r>
              <a:rPr lang="en-US" sz="211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Integration Capabilities</a:t>
            </a:r>
            <a:endParaRPr lang="en-US" sz="2110" dirty="0"/>
          </a:p>
        </p:txBody>
      </p:sp>
      <p:sp>
        <p:nvSpPr>
          <p:cNvPr id="21" name="Text 18"/>
          <p:cNvSpPr/>
          <p:nvPr/>
        </p:nvSpPr>
        <p:spPr>
          <a:xfrm>
            <a:off x="10912554" y="5783104"/>
            <a:ext cx="2920841" cy="14573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70"/>
              </a:lnSpc>
              <a:buNone/>
            </a:pPr>
            <a:r>
              <a:rPr lang="en-US" sz="1794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tool can be integrated into other applications and platforms, allowing users to streamline their workflow.</a:t>
            </a:r>
            <a:endParaRPr lang="en-US" sz="179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837724" y="2485787"/>
            <a:ext cx="11283077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Benefits of Using the Summary Writer Tool</a:t>
            </a:r>
            <a:endParaRPr lang="en-US" sz="4435" dirty="0"/>
          </a:p>
        </p:txBody>
      </p:sp>
      <p:sp>
        <p:nvSpPr>
          <p:cNvPr id="5" name="Text 3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Time Efficiency</a:t>
            </a:r>
            <a:endParaRPr lang="en-US" sz="2218" dirty="0"/>
          </a:p>
        </p:txBody>
      </p:sp>
      <p:sp>
        <p:nvSpPr>
          <p:cNvPr id="6" name="Text 4"/>
          <p:cNvSpPr/>
          <p:nvPr/>
        </p:nvSpPr>
        <p:spPr>
          <a:xfrm>
            <a:off x="837724" y="4379357"/>
            <a:ext cx="3928586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Saves time by reducing the need to manually read and analyze lengthy texts.</a:t>
            </a:r>
            <a:endParaRPr lang="en-US" sz="1885" dirty="0"/>
          </a:p>
        </p:txBody>
      </p:sp>
      <p:sp>
        <p:nvSpPr>
          <p:cNvPr id="7" name="Text 5"/>
          <p:cNvSpPr/>
          <p:nvPr/>
        </p:nvSpPr>
        <p:spPr>
          <a:xfrm>
            <a:off x="5357813" y="3788093"/>
            <a:ext cx="3419594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Improved Comprehension</a:t>
            </a:r>
            <a:endParaRPr lang="en-US" sz="2218" dirty="0"/>
          </a:p>
        </p:txBody>
      </p:sp>
      <p:sp>
        <p:nvSpPr>
          <p:cNvPr id="8" name="Text 6"/>
          <p:cNvSpPr/>
          <p:nvPr/>
        </p:nvSpPr>
        <p:spPr>
          <a:xfrm>
            <a:off x="5357813" y="4379357"/>
            <a:ext cx="3928586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Provides a clear and concise understanding of the key information in a text.</a:t>
            </a:r>
            <a:endParaRPr lang="en-US" sz="1885" dirty="0"/>
          </a:p>
        </p:txBody>
      </p:sp>
      <p:sp>
        <p:nvSpPr>
          <p:cNvPr id="9" name="Text 7"/>
          <p:cNvSpPr/>
          <p:nvPr/>
        </p:nvSpPr>
        <p:spPr>
          <a:xfrm>
            <a:off x="9877901" y="3788093"/>
            <a:ext cx="2965252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Increased Productivity</a:t>
            </a:r>
            <a:endParaRPr lang="en-US" sz="2218" dirty="0"/>
          </a:p>
        </p:txBody>
      </p:sp>
      <p:sp>
        <p:nvSpPr>
          <p:cNvPr id="10" name="Text 8"/>
          <p:cNvSpPr/>
          <p:nvPr/>
        </p:nvSpPr>
        <p:spPr>
          <a:xfrm>
            <a:off x="9877901" y="4379357"/>
            <a:ext cx="3928586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Allows users to quickly grasp the essence of information, enabling them to make informed decisions.</a:t>
            </a:r>
            <a:endParaRPr lang="en-US" sz="188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24124" y="703659"/>
            <a:ext cx="7468553" cy="1408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Target Audience and Use Cases</a:t>
            </a:r>
            <a:endParaRPr lang="en-US" sz="4435" dirty="0"/>
          </a:p>
        </p:txBody>
      </p:sp>
      <p:sp>
        <p:nvSpPr>
          <p:cNvPr id="6" name="Shape 3"/>
          <p:cNvSpPr/>
          <p:nvPr/>
        </p:nvSpPr>
        <p:spPr>
          <a:xfrm>
            <a:off x="6324124" y="2470666"/>
            <a:ext cx="7468553" cy="5055156"/>
          </a:xfrm>
          <a:prstGeom prst="roundRect">
            <a:avLst>
              <a:gd name="adj" fmla="val 85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331744" y="2478286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571059" y="2629495"/>
            <a:ext cx="32442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Students</a:t>
            </a:r>
            <a:endParaRPr lang="en-US" sz="1885" dirty="0"/>
          </a:p>
        </p:txBody>
      </p:sp>
      <p:sp>
        <p:nvSpPr>
          <p:cNvPr id="9" name="Text 6"/>
          <p:cNvSpPr/>
          <p:nvPr/>
        </p:nvSpPr>
        <p:spPr>
          <a:xfrm>
            <a:off x="10301526" y="2629495"/>
            <a:ext cx="3244215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Quickly summarizing research articles and textbooks</a:t>
            </a:r>
            <a:endParaRPr lang="en-US" sz="1885" dirty="0"/>
          </a:p>
        </p:txBody>
      </p:sp>
      <p:sp>
        <p:nvSpPr>
          <p:cNvPr id="10" name="Shape 7"/>
          <p:cNvSpPr/>
          <p:nvPr/>
        </p:nvSpPr>
        <p:spPr>
          <a:xfrm>
            <a:off x="6331744" y="3546753"/>
            <a:ext cx="7453312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571059" y="3697962"/>
            <a:ext cx="32442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Professionals</a:t>
            </a:r>
            <a:endParaRPr lang="en-US" sz="1885" dirty="0"/>
          </a:p>
        </p:txBody>
      </p:sp>
      <p:sp>
        <p:nvSpPr>
          <p:cNvPr id="12" name="Text 9"/>
          <p:cNvSpPr/>
          <p:nvPr/>
        </p:nvSpPr>
        <p:spPr>
          <a:xfrm>
            <a:off x="10301526" y="3697962"/>
            <a:ext cx="3244215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Summarizing reports, meeting minutes, and industry articles</a:t>
            </a:r>
            <a:endParaRPr lang="en-US" sz="1885" dirty="0"/>
          </a:p>
        </p:txBody>
      </p:sp>
      <p:sp>
        <p:nvSpPr>
          <p:cNvPr id="13" name="Shape 10"/>
          <p:cNvSpPr/>
          <p:nvPr/>
        </p:nvSpPr>
        <p:spPr>
          <a:xfrm>
            <a:off x="6331744" y="4615220"/>
            <a:ext cx="7453312" cy="14514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71059" y="4766429"/>
            <a:ext cx="32442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Researchers</a:t>
            </a:r>
            <a:endParaRPr lang="en-US" sz="1885" dirty="0"/>
          </a:p>
        </p:txBody>
      </p:sp>
      <p:sp>
        <p:nvSpPr>
          <p:cNvPr id="15" name="Text 12"/>
          <p:cNvSpPr/>
          <p:nvPr/>
        </p:nvSpPr>
        <p:spPr>
          <a:xfrm>
            <a:off x="10301526" y="4766429"/>
            <a:ext cx="3244215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Extracting key findings from scientific papers and research data</a:t>
            </a:r>
            <a:endParaRPr lang="en-US" sz="1885" dirty="0"/>
          </a:p>
        </p:txBody>
      </p:sp>
      <p:sp>
        <p:nvSpPr>
          <p:cNvPr id="16" name="Shape 13"/>
          <p:cNvSpPr/>
          <p:nvPr/>
        </p:nvSpPr>
        <p:spPr>
          <a:xfrm>
            <a:off x="6331744" y="6066711"/>
            <a:ext cx="7453312" cy="14514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6571059" y="6217920"/>
            <a:ext cx="32442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Content Creators</a:t>
            </a:r>
            <a:endParaRPr lang="en-US" sz="1885" dirty="0"/>
          </a:p>
        </p:txBody>
      </p:sp>
      <p:sp>
        <p:nvSpPr>
          <p:cNvPr id="18" name="Text 15"/>
          <p:cNvSpPr/>
          <p:nvPr/>
        </p:nvSpPr>
        <p:spPr>
          <a:xfrm>
            <a:off x="10301526" y="6217920"/>
            <a:ext cx="3244215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Generating summaries for blog posts, articles, and social media updates</a:t>
            </a:r>
            <a:endParaRPr lang="en-US" sz="188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67093" y="614720"/>
            <a:ext cx="7582614" cy="1312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66"/>
              </a:lnSpc>
              <a:buNone/>
            </a:pPr>
            <a:r>
              <a:rPr lang="en-US" sz="4133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Comparison to Existing Solutions</a:t>
            </a:r>
            <a:endParaRPr lang="en-US" sz="4133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093" y="2261354"/>
            <a:ext cx="1115258" cy="178450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716917" y="2484358"/>
            <a:ext cx="2624257" cy="328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3"/>
              </a:lnSpc>
              <a:buNone/>
            </a:pPr>
            <a:r>
              <a:rPr lang="en-US" sz="2066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Traditional Methods</a:t>
            </a:r>
            <a:endParaRPr lang="en-US" sz="2066" dirty="0"/>
          </a:p>
        </p:txBody>
      </p:sp>
      <p:sp>
        <p:nvSpPr>
          <p:cNvPr id="8" name="Text 4"/>
          <p:cNvSpPr/>
          <p:nvPr/>
        </p:nvSpPr>
        <p:spPr>
          <a:xfrm>
            <a:off x="7716917" y="2946202"/>
            <a:ext cx="6132790" cy="7138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10"/>
              </a:lnSpc>
              <a:buNone/>
            </a:pPr>
            <a:r>
              <a:rPr lang="en-US" sz="1756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Manual reading and summarizing, which can be time-consuming and subjective.</a:t>
            </a:r>
            <a:endParaRPr lang="en-US" sz="1756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7093" y="4045863"/>
            <a:ext cx="1115258" cy="178450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716917" y="4268867"/>
            <a:ext cx="3620214" cy="328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3"/>
              </a:lnSpc>
              <a:buNone/>
            </a:pPr>
            <a:r>
              <a:rPr lang="en-US" sz="2066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Existing Summarization Tools</a:t>
            </a:r>
            <a:endParaRPr lang="en-US" sz="2066" dirty="0"/>
          </a:p>
        </p:txBody>
      </p:sp>
      <p:sp>
        <p:nvSpPr>
          <p:cNvPr id="11" name="Text 6"/>
          <p:cNvSpPr/>
          <p:nvPr/>
        </p:nvSpPr>
        <p:spPr>
          <a:xfrm>
            <a:off x="7716917" y="4730710"/>
            <a:ext cx="6132790" cy="7138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10"/>
              </a:lnSpc>
              <a:buNone/>
            </a:pPr>
            <a:r>
              <a:rPr lang="en-US" sz="1756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Often limited in functionality, lacking customization options, or having complex interfaces.</a:t>
            </a:r>
            <a:endParaRPr lang="en-US" sz="1756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7093" y="5830372"/>
            <a:ext cx="1115258" cy="178450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716917" y="6053376"/>
            <a:ext cx="2638425" cy="328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3"/>
              </a:lnSpc>
              <a:buNone/>
            </a:pPr>
            <a:r>
              <a:rPr lang="en-US" sz="2066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Summary Writer Tool</a:t>
            </a:r>
            <a:endParaRPr lang="en-US" sz="2066" dirty="0"/>
          </a:p>
        </p:txBody>
      </p:sp>
      <p:sp>
        <p:nvSpPr>
          <p:cNvPr id="14" name="Text 8"/>
          <p:cNvSpPr/>
          <p:nvPr/>
        </p:nvSpPr>
        <p:spPr>
          <a:xfrm>
            <a:off x="7716917" y="6515219"/>
            <a:ext cx="6132790" cy="7138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10"/>
              </a:lnSpc>
              <a:buNone/>
            </a:pPr>
            <a:r>
              <a:rPr lang="en-US" sz="1756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Offers a comprehensive and user-friendly solution, providing advanced features and intuitive design.</a:t>
            </a:r>
            <a:endParaRPr lang="en-US" sz="175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27194" y="772239"/>
            <a:ext cx="7485221" cy="5384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40"/>
              </a:lnSpc>
              <a:buNone/>
            </a:pPr>
            <a:r>
              <a:rPr lang="en-US" sz="3392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Development Process and Challenges</a:t>
            </a:r>
            <a:endParaRPr lang="en-US" sz="3392" dirty="0"/>
          </a:p>
        </p:txBody>
      </p:sp>
      <p:sp>
        <p:nvSpPr>
          <p:cNvPr id="6" name="Shape 3"/>
          <p:cNvSpPr/>
          <p:nvPr/>
        </p:nvSpPr>
        <p:spPr>
          <a:xfrm>
            <a:off x="6195774" y="1791176"/>
            <a:ext cx="411956" cy="411956"/>
          </a:xfrm>
          <a:prstGeom prst="roundRect">
            <a:avLst>
              <a:gd name="adj" fmla="val 8000"/>
            </a:avLst>
          </a:prstGeom>
          <a:solidFill>
            <a:srgbClr val="F3E7D4"/>
          </a:solidFill>
          <a:ln/>
        </p:spPr>
      </p:sp>
      <p:sp>
        <p:nvSpPr>
          <p:cNvPr id="7" name="Text 4"/>
          <p:cNvSpPr/>
          <p:nvPr/>
        </p:nvSpPr>
        <p:spPr>
          <a:xfrm>
            <a:off x="6354723" y="1867853"/>
            <a:ext cx="94059" cy="2584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35"/>
              </a:lnSpc>
              <a:buNone/>
            </a:pPr>
            <a:r>
              <a:rPr lang="en-US" sz="2035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035" dirty="0"/>
          </a:p>
        </p:txBody>
      </p:sp>
      <p:sp>
        <p:nvSpPr>
          <p:cNvPr id="8" name="Text 5"/>
          <p:cNvSpPr/>
          <p:nvPr/>
        </p:nvSpPr>
        <p:spPr>
          <a:xfrm>
            <a:off x="7408664" y="1768197"/>
            <a:ext cx="2509838" cy="2692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6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Research &amp; Development</a:t>
            </a:r>
            <a:endParaRPr lang="en-US" sz="1696" dirty="0"/>
          </a:p>
        </p:txBody>
      </p:sp>
      <p:sp>
        <p:nvSpPr>
          <p:cNvPr id="9" name="Text 6"/>
          <p:cNvSpPr/>
          <p:nvPr/>
        </p:nvSpPr>
        <p:spPr>
          <a:xfrm>
            <a:off x="7408664" y="2147173"/>
            <a:ext cx="6580942" cy="5857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07"/>
              </a:lnSpc>
              <a:buNone/>
            </a:pPr>
            <a:r>
              <a:rPr lang="en-US" sz="1442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development team conducted extensive research on natural language processing techniques and algorithms.</a:t>
            </a:r>
            <a:endParaRPr lang="en-US" sz="1442" dirty="0"/>
          </a:p>
        </p:txBody>
      </p:sp>
      <p:sp>
        <p:nvSpPr>
          <p:cNvPr id="10" name="Shape 7"/>
          <p:cNvSpPr/>
          <p:nvPr/>
        </p:nvSpPr>
        <p:spPr>
          <a:xfrm>
            <a:off x="6195774" y="3304937"/>
            <a:ext cx="411956" cy="411956"/>
          </a:xfrm>
          <a:prstGeom prst="roundRect">
            <a:avLst>
              <a:gd name="adj" fmla="val 8000"/>
            </a:avLst>
          </a:prstGeom>
          <a:solidFill>
            <a:srgbClr val="F3E7D4"/>
          </a:solidFill>
          <a:ln/>
        </p:spPr>
      </p:sp>
      <p:sp>
        <p:nvSpPr>
          <p:cNvPr id="11" name="Text 8"/>
          <p:cNvSpPr/>
          <p:nvPr/>
        </p:nvSpPr>
        <p:spPr>
          <a:xfrm>
            <a:off x="6332339" y="3381613"/>
            <a:ext cx="138827" cy="2584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35"/>
              </a:lnSpc>
              <a:buNone/>
            </a:pPr>
            <a:r>
              <a:rPr lang="en-US" sz="2035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035" dirty="0"/>
          </a:p>
        </p:txBody>
      </p:sp>
      <p:sp>
        <p:nvSpPr>
          <p:cNvPr id="12" name="Text 9"/>
          <p:cNvSpPr/>
          <p:nvPr/>
        </p:nvSpPr>
        <p:spPr>
          <a:xfrm>
            <a:off x="7408664" y="3281958"/>
            <a:ext cx="2153960" cy="2692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6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Algorithm Design</a:t>
            </a:r>
            <a:endParaRPr lang="en-US" sz="1696" dirty="0"/>
          </a:p>
        </p:txBody>
      </p:sp>
      <p:sp>
        <p:nvSpPr>
          <p:cNvPr id="13" name="Text 10"/>
          <p:cNvSpPr/>
          <p:nvPr/>
        </p:nvSpPr>
        <p:spPr>
          <a:xfrm>
            <a:off x="7408664" y="3660934"/>
            <a:ext cx="6580942" cy="5857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07"/>
              </a:lnSpc>
              <a:buNone/>
            </a:pPr>
            <a:r>
              <a:rPr lang="en-US" sz="1442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team designed and implemented advanced algorithms to analyze text and generate summaries.</a:t>
            </a:r>
            <a:endParaRPr lang="en-US" sz="1442" dirty="0"/>
          </a:p>
        </p:txBody>
      </p:sp>
      <p:sp>
        <p:nvSpPr>
          <p:cNvPr id="14" name="Shape 11"/>
          <p:cNvSpPr/>
          <p:nvPr/>
        </p:nvSpPr>
        <p:spPr>
          <a:xfrm>
            <a:off x="6195774" y="4818698"/>
            <a:ext cx="411956" cy="411956"/>
          </a:xfrm>
          <a:prstGeom prst="roundRect">
            <a:avLst>
              <a:gd name="adj" fmla="val 8000"/>
            </a:avLst>
          </a:prstGeom>
          <a:solidFill>
            <a:srgbClr val="F3E7D4"/>
          </a:solidFill>
          <a:ln/>
        </p:spPr>
      </p:sp>
      <p:sp>
        <p:nvSpPr>
          <p:cNvPr id="15" name="Text 12"/>
          <p:cNvSpPr/>
          <p:nvPr/>
        </p:nvSpPr>
        <p:spPr>
          <a:xfrm>
            <a:off x="6329720" y="4895374"/>
            <a:ext cx="143947" cy="2584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35"/>
              </a:lnSpc>
              <a:buNone/>
            </a:pPr>
            <a:r>
              <a:rPr lang="en-US" sz="2035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035" dirty="0"/>
          </a:p>
        </p:txBody>
      </p:sp>
      <p:sp>
        <p:nvSpPr>
          <p:cNvPr id="16" name="Text 13"/>
          <p:cNvSpPr/>
          <p:nvPr/>
        </p:nvSpPr>
        <p:spPr>
          <a:xfrm>
            <a:off x="7408664" y="4795718"/>
            <a:ext cx="2176343" cy="2692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6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Interface Design</a:t>
            </a:r>
            <a:endParaRPr lang="en-US" sz="1696" dirty="0"/>
          </a:p>
        </p:txBody>
      </p:sp>
      <p:sp>
        <p:nvSpPr>
          <p:cNvPr id="17" name="Text 14"/>
          <p:cNvSpPr/>
          <p:nvPr/>
        </p:nvSpPr>
        <p:spPr>
          <a:xfrm>
            <a:off x="7408664" y="5174694"/>
            <a:ext cx="6580942" cy="5857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07"/>
              </a:lnSpc>
              <a:buNone/>
            </a:pPr>
            <a:r>
              <a:rPr lang="en-US" sz="1442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user-friendly and intuitive interface was created, allowing users to interact with the tool seamlessly.</a:t>
            </a:r>
            <a:endParaRPr lang="en-US" sz="1442" dirty="0"/>
          </a:p>
        </p:txBody>
      </p:sp>
      <p:sp>
        <p:nvSpPr>
          <p:cNvPr id="18" name="Shape 15"/>
          <p:cNvSpPr/>
          <p:nvPr/>
        </p:nvSpPr>
        <p:spPr>
          <a:xfrm>
            <a:off x="6195774" y="6332458"/>
            <a:ext cx="411956" cy="411956"/>
          </a:xfrm>
          <a:prstGeom prst="roundRect">
            <a:avLst>
              <a:gd name="adj" fmla="val 8000"/>
            </a:avLst>
          </a:prstGeom>
          <a:solidFill>
            <a:srgbClr val="F3E7D4"/>
          </a:solidFill>
          <a:ln/>
        </p:spPr>
      </p:sp>
      <p:sp>
        <p:nvSpPr>
          <p:cNvPr id="19" name="Text 16"/>
          <p:cNvSpPr/>
          <p:nvPr/>
        </p:nvSpPr>
        <p:spPr>
          <a:xfrm>
            <a:off x="6331625" y="6409134"/>
            <a:ext cx="140137" cy="2584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35"/>
              </a:lnSpc>
              <a:buNone/>
            </a:pPr>
            <a:r>
              <a:rPr lang="en-US" sz="2035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035" dirty="0"/>
          </a:p>
        </p:txBody>
      </p:sp>
      <p:sp>
        <p:nvSpPr>
          <p:cNvPr id="20" name="Text 17"/>
          <p:cNvSpPr/>
          <p:nvPr/>
        </p:nvSpPr>
        <p:spPr>
          <a:xfrm>
            <a:off x="7408664" y="6309479"/>
            <a:ext cx="2158722" cy="2692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0"/>
              </a:lnSpc>
              <a:buNone/>
            </a:pPr>
            <a:r>
              <a:rPr lang="en-US" sz="1696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Testing &amp; Refinement</a:t>
            </a:r>
            <a:endParaRPr lang="en-US" sz="1696" dirty="0"/>
          </a:p>
        </p:txBody>
      </p:sp>
      <p:sp>
        <p:nvSpPr>
          <p:cNvPr id="21" name="Text 18"/>
          <p:cNvSpPr/>
          <p:nvPr/>
        </p:nvSpPr>
        <p:spPr>
          <a:xfrm>
            <a:off x="7408664" y="6688455"/>
            <a:ext cx="6580942" cy="5857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07"/>
              </a:lnSpc>
              <a:buNone/>
            </a:pPr>
            <a:r>
              <a:rPr lang="en-US" sz="1442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tool underwent rigorous testing and refinement to ensure accuracy, efficiency, and user satisfaction.</a:t>
            </a:r>
            <a:endParaRPr lang="en-US" sz="1442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837724" y="1099423"/>
            <a:ext cx="56324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Applications</a:t>
            </a:r>
            <a:endParaRPr lang="en-US" sz="443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282190"/>
            <a:ext cx="4078962" cy="25209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37724" y="5102304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Education</a:t>
            </a:r>
            <a:endParaRPr lang="en-US" sz="2218" dirty="0"/>
          </a:p>
        </p:txBody>
      </p:sp>
      <p:sp>
        <p:nvSpPr>
          <p:cNvPr id="7" name="Text 4"/>
          <p:cNvSpPr/>
          <p:nvPr/>
        </p:nvSpPr>
        <p:spPr>
          <a:xfrm>
            <a:off x="837724" y="5597843"/>
            <a:ext cx="4078962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Students can quickly grasp the key information in textbooks and research papers, aiding their learning process.</a:t>
            </a:r>
            <a:endParaRPr lang="en-US" sz="1885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659" y="2282190"/>
            <a:ext cx="4078962" cy="252091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75659" y="5102304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Business</a:t>
            </a:r>
            <a:endParaRPr lang="en-US" sz="2218" dirty="0"/>
          </a:p>
        </p:txBody>
      </p:sp>
      <p:sp>
        <p:nvSpPr>
          <p:cNvPr id="10" name="Text 6"/>
          <p:cNvSpPr/>
          <p:nvPr/>
        </p:nvSpPr>
        <p:spPr>
          <a:xfrm>
            <a:off x="5275659" y="5597843"/>
            <a:ext cx="4078962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Professionals can effectively analyze reports, meeting minutes, and industry articles, gaining insights and making informed decisions.</a:t>
            </a:r>
            <a:endParaRPr lang="en-US" sz="1885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3595" y="2282190"/>
            <a:ext cx="4079081" cy="252102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713595" y="5102423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Research</a:t>
            </a:r>
            <a:endParaRPr lang="en-US" sz="2218" dirty="0"/>
          </a:p>
        </p:txBody>
      </p:sp>
      <p:sp>
        <p:nvSpPr>
          <p:cNvPr id="13" name="Text 8"/>
          <p:cNvSpPr/>
          <p:nvPr/>
        </p:nvSpPr>
        <p:spPr>
          <a:xfrm>
            <a:off x="9713595" y="5597962"/>
            <a:ext cx="4079081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Researchers can quickly extract key findings from scientific papers, saving time and accelerating their research process.</a:t>
            </a:r>
            <a:endParaRPr lang="en-US" sz="188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5726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9981" y="3499842"/>
            <a:ext cx="9050298" cy="6722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94"/>
              </a:lnSpc>
              <a:buNone/>
            </a:pPr>
            <a:r>
              <a:rPr lang="en-US" sz="4235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Future Roadmap and Enhancements</a:t>
            </a:r>
            <a:endParaRPr lang="en-US" sz="423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981" y="4514850"/>
            <a:ext cx="571381" cy="57138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9981" y="5314712"/>
            <a:ext cx="2689146" cy="336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47"/>
              </a:lnSpc>
              <a:buNone/>
            </a:pPr>
            <a:r>
              <a:rPr lang="en-US" sz="2118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Multilingual Support</a:t>
            </a:r>
            <a:endParaRPr lang="en-US" sz="2118" dirty="0"/>
          </a:p>
        </p:txBody>
      </p:sp>
      <p:sp>
        <p:nvSpPr>
          <p:cNvPr id="8" name="Text 4"/>
          <p:cNvSpPr/>
          <p:nvPr/>
        </p:nvSpPr>
        <p:spPr>
          <a:xfrm>
            <a:off x="799981" y="5787866"/>
            <a:ext cx="3000494" cy="1463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Expanding the tool to support multiple languages, enabling users to summarize texts in different languages.</a:t>
            </a:r>
            <a:endParaRPr lang="en-US" sz="18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3256" y="4514850"/>
            <a:ext cx="571381" cy="57138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143256" y="5314712"/>
            <a:ext cx="2689146" cy="336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47"/>
              </a:lnSpc>
              <a:buNone/>
            </a:pPr>
            <a:r>
              <a:rPr lang="en-US" sz="2118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Voice Summarization</a:t>
            </a:r>
            <a:endParaRPr lang="en-US" sz="2118" dirty="0"/>
          </a:p>
        </p:txBody>
      </p:sp>
      <p:sp>
        <p:nvSpPr>
          <p:cNvPr id="11" name="Text 6"/>
          <p:cNvSpPr/>
          <p:nvPr/>
        </p:nvSpPr>
        <p:spPr>
          <a:xfrm>
            <a:off x="4143256" y="5787866"/>
            <a:ext cx="3000494" cy="1463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Adding the ability to summarize audio recordings, making the tool more versatile for various content types.</a:t>
            </a:r>
            <a:endParaRPr lang="en-US" sz="18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6531" y="4514850"/>
            <a:ext cx="571381" cy="57138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86531" y="5314712"/>
            <a:ext cx="3000494" cy="6722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7"/>
              </a:lnSpc>
              <a:buNone/>
            </a:pPr>
            <a:r>
              <a:rPr lang="en-US" sz="2118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Analytics Integration</a:t>
            </a:r>
            <a:endParaRPr lang="en-US" sz="2118" dirty="0"/>
          </a:p>
        </p:txBody>
      </p:sp>
      <p:sp>
        <p:nvSpPr>
          <p:cNvPr id="14" name="Text 8"/>
          <p:cNvSpPr/>
          <p:nvPr/>
        </p:nvSpPr>
        <p:spPr>
          <a:xfrm>
            <a:off x="7486531" y="6123980"/>
            <a:ext cx="3000494" cy="1463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Integrating the tool with data analytics platforms, enabling users to gain deeper insights from summarized data.</a:t>
            </a:r>
            <a:endParaRPr lang="en-US" sz="18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29806" y="4514850"/>
            <a:ext cx="571381" cy="57138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829806" y="5314712"/>
            <a:ext cx="3000613" cy="6722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7"/>
              </a:lnSpc>
              <a:buNone/>
            </a:pPr>
            <a:r>
              <a:rPr lang="en-US" sz="2118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Enhanced Security Features</a:t>
            </a:r>
            <a:endParaRPr lang="en-US" sz="2118" dirty="0"/>
          </a:p>
        </p:txBody>
      </p:sp>
      <p:sp>
        <p:nvSpPr>
          <p:cNvPr id="17" name="Text 10"/>
          <p:cNvSpPr/>
          <p:nvPr/>
        </p:nvSpPr>
        <p:spPr>
          <a:xfrm>
            <a:off x="10829806" y="6123980"/>
            <a:ext cx="3000613" cy="1097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Implementing robust security measures to protect user data and ensure privacy.</a:t>
            </a:r>
            <a:endParaRPr lang="en-US"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638</Words>
  <Application>Microsoft Office PowerPoint</Application>
  <PresentationFormat>Custom</PresentationFormat>
  <Paragraphs>85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Lora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Sruthi Mannuru</cp:lastModifiedBy>
  <cp:revision>2</cp:revision>
  <dcterms:created xsi:type="dcterms:W3CDTF">2024-07-29T07:08:58Z</dcterms:created>
  <dcterms:modified xsi:type="dcterms:W3CDTF">2024-07-30T15:00:25Z</dcterms:modified>
</cp:coreProperties>
</file>